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2" r:id="rId4"/>
    <p:sldId id="273" r:id="rId5"/>
    <p:sldId id="303" r:id="rId6"/>
    <p:sldId id="277" r:id="rId7"/>
    <p:sldId id="282" r:id="rId8"/>
    <p:sldId id="281" r:id="rId9"/>
    <p:sldId id="304" r:id="rId10"/>
    <p:sldId id="310" r:id="rId11"/>
    <p:sldId id="311" r:id="rId12"/>
    <p:sldId id="287" r:id="rId13"/>
    <p:sldId id="288" r:id="rId14"/>
    <p:sldId id="290" r:id="rId15"/>
    <p:sldId id="291" r:id="rId16"/>
    <p:sldId id="292" r:id="rId17"/>
    <p:sldId id="294" r:id="rId18"/>
    <p:sldId id="306" r:id="rId19"/>
    <p:sldId id="295" r:id="rId20"/>
    <p:sldId id="296" r:id="rId21"/>
    <p:sldId id="297" r:id="rId22"/>
    <p:sldId id="309" r:id="rId23"/>
    <p:sldId id="308" r:id="rId24"/>
    <p:sldId id="307" r:id="rId25"/>
    <p:sldId id="269" r:id="rId26"/>
    <p:sldId id="270" r:id="rId27"/>
    <p:sldId id="312" r:id="rId28"/>
    <p:sldId id="257" r:id="rId29"/>
    <p:sldId id="302" r:id="rId30"/>
    <p:sldId id="261" r:id="rId3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042" autoAdjust="0"/>
    <p:restoredTop sz="94660"/>
  </p:normalViewPr>
  <p:slideViewPr>
    <p:cSldViewPr snapToGrid="0">
      <p:cViewPr varScale="1">
        <p:scale>
          <a:sx n="91" d="100"/>
          <a:sy n="91" d="100"/>
        </p:scale>
        <p:origin x="192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65065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200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61911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352256-51BC-4292-A58E-1702F24EA008}" type="datetimeFigureOut">
              <a:rPr lang="pl-PL" smtClean="0"/>
              <a:t>20.12.2024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9ACB8-017E-4398-9096-F2B0D85903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35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352256-51BC-4292-A58E-1702F24EA008}" type="datetimeFigureOut">
              <a:rPr lang="pl-PL" smtClean="0"/>
              <a:t>20.12.2024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9ACB8-017E-4398-9096-F2B0D85903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566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467106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69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352256-51BC-4292-A58E-1702F24EA008}" type="datetimeFigureOut">
              <a:rPr lang="pl-PL" smtClean="0"/>
              <a:t>20.12.2024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9ACB8-017E-4398-9096-F2B0D85903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1457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352256-51BC-4292-A58E-1702F24EA008}" type="datetimeFigureOut">
              <a:rPr lang="pl-PL" smtClean="0"/>
              <a:t>20.12.2024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9ACB8-017E-4398-9096-F2B0D85903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3236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352256-51BC-4292-A58E-1702F24EA008}" type="datetimeFigureOut">
              <a:rPr lang="pl-PL" smtClean="0"/>
              <a:t>20.12.2024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9ACB8-017E-4398-9096-F2B0D85903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414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352256-51BC-4292-A58E-1702F24EA008}" type="datetimeFigureOut">
              <a:rPr lang="pl-PL" smtClean="0"/>
              <a:t>20.12.2024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9ACB8-017E-4398-9096-F2B0D85903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7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53122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Wpływ festiwali na rozwój miast i społeczności.</a:t>
            </a:r>
            <a:br>
              <a:rPr lang="pl-PL" sz="32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Najważniejsze wnioski z badań publiczności </a:t>
            </a:r>
            <a:r>
              <a:rPr lang="pl-PL" sz="3200" dirty="0" err="1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Carnavalu</a:t>
            </a:r>
            <a:r>
              <a:rPr lang="pl-PL" sz="32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Sztukmistrzów </a:t>
            </a:r>
            <a:br>
              <a:rPr lang="pl-PL" sz="32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oraz </a:t>
            </a:r>
            <a:r>
              <a:rPr lang="pl-PL" sz="3200" dirty="0" err="1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32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Jarmarku Jagiellońskiego</a:t>
            </a:r>
            <a:endParaRPr lang="pl-PL" sz="8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>
                <a:latin typeface="Helvetica" pitchFamily="2" charset="0"/>
              </a:rPr>
              <a:t>20.12.2024</a:t>
            </a:r>
          </a:p>
          <a:p>
            <a:r>
              <a:rPr lang="pl-PL" dirty="0">
                <a:latin typeface="Helvetica" pitchFamily="2" charset="0"/>
              </a:rPr>
              <a:t>Warsztaty Kultury w Lublinie</a:t>
            </a:r>
          </a:p>
        </p:txBody>
      </p:sp>
      <p:pic>
        <p:nvPicPr>
          <p:cNvPr id="4" name="Obraz 3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1C7DD874-2F1B-6E1D-3D31-29536184C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468" y="4710974"/>
            <a:ext cx="6377619" cy="214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98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13C0F4-1172-A053-0D0D-785BAD7E1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Metodologia badawcza</a:t>
            </a: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FD4E9F-FA1D-C95C-1B25-27F84483A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Ilościowe badania publiczności z lat 2017 i 2023 </a:t>
            </a:r>
          </a:p>
          <a:p>
            <a:pPr>
              <a:lnSpc>
                <a:spcPct val="115000"/>
              </a:lnSpc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reprezentatywne próby uczestników i uczestniczek festiwalu</a:t>
            </a:r>
            <a:r>
              <a:rPr lang="pl-PL" sz="24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2023 N=406 (</a:t>
            </a:r>
            <a:r>
              <a:rPr lang="pl-PL" sz="2400" dirty="0" err="1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Re:tradycja</a:t>
            </a:r>
            <a:r>
              <a:rPr lang="pl-PL" sz="24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N=386 (</a:t>
            </a:r>
            <a:r>
              <a:rPr lang="pl-PL" sz="2400" dirty="0" err="1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</a:t>
            </a:r>
            <a:r>
              <a:rPr lang="pl-PL" sz="24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ujednolicone kwestionariusze = systematyczne porównania </a:t>
            </a:r>
            <a:r>
              <a:rPr lang="pl-PL" sz="24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okresie, gdy wybuchła wojna w Ukrainie i miała miejsce pandemia Covid-19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Jakościowe wywiady grupowe ze „stałymi bywalcami”, 2024 rok</a:t>
            </a:r>
          </a:p>
          <a:p>
            <a:pPr>
              <a:lnSpc>
                <a:spcPct val="115000"/>
              </a:lnSpc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osób z Lublina i najbliższych okolic</a:t>
            </a:r>
          </a:p>
          <a:p>
            <a:pPr>
              <a:lnSpc>
                <a:spcPct val="115000"/>
              </a:lnSpc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osób z innych części Polski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(po dwa wywiady na festiwal)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28571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031BD1-6C76-E6BD-2686-30CE5BEF4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8EF2CD-ED88-5EDF-2153-F64ED7B4E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tabLst>
                <a:tab pos="228600" algn="l"/>
                <a:tab pos="449580" algn="l"/>
              </a:tabLst>
            </a:pPr>
            <a:r>
              <a:rPr lang="pl-PL" sz="32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Publiczność </a:t>
            </a:r>
            <a:r>
              <a:rPr lang="pl-PL" sz="32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Carnavalu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oraz </a:t>
            </a:r>
            <a:r>
              <a:rPr lang="pl-PL" sz="32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9820CD-6D2A-D792-FBFD-FC8D983EE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zarówno w 2017, jak i </a:t>
            </a:r>
            <a:r>
              <a:rPr lang="pl-PL" sz="2400" b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przewaga 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kobiet (64,5%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61,7%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osób w średnim i młodym wieku 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(średnia = ok. 37 lat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ok. 36 lat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wyższym wykształceniem (68,2%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63,7%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700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19A06-FB66-C7A3-EF02-EDB36F34C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275E25-431B-6E19-359C-1103CCE6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tabLst>
                <a:tab pos="228600" algn="l"/>
                <a:tab pos="449580" algn="l"/>
              </a:tabLst>
            </a:pPr>
            <a:r>
              <a:rPr lang="pl-PL" sz="32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Publiczność </a:t>
            </a:r>
            <a:r>
              <a:rPr lang="pl-PL" sz="32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Carnavalu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oraz </a:t>
            </a:r>
            <a:r>
              <a:rPr lang="pl-PL" sz="32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73DE8D-417C-CDEA-B2F8-7FC0B880C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2017 vs 2023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młodsza publiczność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(spadek średniej wieku z 40,5 lat w 2017 roku do 37,4 lat w 2023)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starsza publiczność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(wzrost średniej wieku z 34,7 lat w 2017 roku do 36,4 lat w 2023)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gorsze nastroje ekonomiczne 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(spadek odsetka osób 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ceniających swoją sytuację ekonomiczną jako dobrą i bardzo dobrą – o ok. 12%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o ok. 5%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189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A431A9-E23E-BE8C-0D82-690B15628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9A4653-D50E-76EA-D6B4-2EDD71871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tabLst>
                <a:tab pos="228600" algn="l"/>
                <a:tab pos="449580" algn="l"/>
              </a:tabLst>
            </a:pPr>
            <a:r>
              <a:rPr lang="pl-PL" sz="3200" dirty="0"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Publiczność </a:t>
            </a:r>
            <a:r>
              <a:rPr lang="pl-PL" sz="32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Carnavalu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oraz </a:t>
            </a:r>
            <a:r>
              <a:rPr lang="pl-PL" sz="32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E4969F-5AC6-ED19-87CA-6DBC5B859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2017 vs 2023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więcej osób niemieszkających w Lublinie </a:t>
            </a:r>
            <a:b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(z 40,6% do 50,3%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z 43,1% do 52,8%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więcej cudzoziemców 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(z 1,5% do 9,6% na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 tym 6,7% to osoby z Ukrainy; 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3,75% do 6,2%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13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16D0BA-3F51-30D4-49B0-ADCEDE330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D87D3D-7677-CF56-0010-F6FB3269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Publiczność 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po-pandemiczna?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9F2C8C-8E6E-4ED0-A3CE-E9F0E2A87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z badania </a:t>
            </a:r>
            <a:r>
              <a:rPr lang="pl-PL" sz="2400" b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nie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wynika, aby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Carnaval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oraz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Re:tradycja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wciąż odbudowywały publiczność po pandemii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ostatnia wizyta na festiwalu w 2019 roku </a:t>
            </a:r>
            <a:endParaRPr lang="pl-PL" sz="2400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2,7% publiczności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Re:tradycji</a:t>
            </a:r>
            <a:endParaRPr lang="pl-PL" sz="2400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2,1% publiczności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Carnavalu</a:t>
            </a: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904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9092B-12A0-7F89-ABB5-6C0F4AAB4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CF48C12-5419-B083-167E-7C1374EC6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022813"/>
          </a:xfrm>
        </p:spPr>
        <p:txBody>
          <a:bodyPr>
            <a:normAutofit/>
          </a:bodyPr>
          <a:lstStyle/>
          <a:p>
            <a:r>
              <a:rPr lang="pl-PL" dirty="0">
                <a:latin typeface="Helvetica" pitchFamily="2" charset="0"/>
              </a:rPr>
              <a:t>Wpływ ekonomiczny</a:t>
            </a:r>
            <a:br>
              <a:rPr lang="pl-PL" dirty="0">
                <a:latin typeface="Helvetica" pitchFamily="2" charset="0"/>
              </a:rPr>
            </a:br>
            <a:endParaRPr lang="pl-PL" dirty="0">
              <a:latin typeface="Helvetica" pitchFamily="2" charset="0"/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47F2BC46-CFC2-69E5-0DF7-998DF4471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07895"/>
            <a:ext cx="10515600" cy="28817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200" dirty="0" err="1">
                <a:solidFill>
                  <a:schemeClr val="tx1"/>
                </a:solidFill>
                <a:latin typeface="Helvetica" pitchFamily="2" charset="0"/>
              </a:rPr>
              <a:t>Re:tradycja</a:t>
            </a:r>
            <a:r>
              <a:rPr lang="pl-PL" sz="3200" dirty="0">
                <a:solidFill>
                  <a:schemeClr val="tx1"/>
                </a:solidFill>
                <a:latin typeface="Helvetica" pitchFamily="2" charset="0"/>
              </a:rPr>
              <a:t> i </a:t>
            </a:r>
            <a:r>
              <a:rPr lang="pl-PL" sz="3200" dirty="0" err="1">
                <a:solidFill>
                  <a:schemeClr val="tx1"/>
                </a:solidFill>
                <a:latin typeface="Helvetica" pitchFamily="2" charset="0"/>
              </a:rPr>
              <a:t>Carnaval</a:t>
            </a:r>
            <a:r>
              <a:rPr lang="pl-PL" sz="3200" dirty="0">
                <a:solidFill>
                  <a:schemeClr val="tx1"/>
                </a:solidFill>
                <a:latin typeface="Helvetica" pitchFamily="2" charset="0"/>
              </a:rPr>
              <a:t> przyciągają turystów i są okazją do konsumowania produktów i usług poza festiwalem </a:t>
            </a:r>
          </a:p>
        </p:txBody>
      </p:sp>
    </p:spTree>
    <p:extLst>
      <p:ext uri="{BB962C8B-B14F-4D97-AF65-F5344CB8AC3E}">
        <p14:creationId xmlns:p14="http://schemas.microsoft.com/office/powerpoint/2010/main" val="4231833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1CD1CC-0532-D6F4-C67E-410E1C750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536F50-61F6-8585-A7E6-DFD3FE2C3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Uczestnicy i uczestniczki spoza Lublina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0018B9-2EA9-692B-CC89-1374DFCF8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poza Lublinem mieszka</a:t>
            </a:r>
          </a:p>
          <a:p>
            <a:pPr>
              <a:lnSpc>
                <a:spcPct val="115000"/>
              </a:lnSpc>
            </a:pPr>
            <a:r>
              <a:rPr lang="pl-PL" sz="2400" b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50,3% publiczności </a:t>
            </a:r>
            <a:r>
              <a:rPr lang="pl-PL" sz="2400" b="1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, w tym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13,1% w województwie lubelskim i 6,4% w Warszawie</a:t>
            </a:r>
          </a:p>
          <a:p>
            <a:pPr>
              <a:lnSpc>
                <a:spcPct val="115000"/>
              </a:lnSpc>
            </a:pPr>
            <a:r>
              <a:rPr lang="pl-PL" sz="2400" b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52,6% publiczności </a:t>
            </a:r>
            <a:r>
              <a:rPr lang="pl-PL" sz="2400" b="1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Carnavalu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, w tym 12,4% w województwie lubelskim i 6,8% w Warszawie</a:t>
            </a:r>
          </a:p>
        </p:txBody>
      </p:sp>
    </p:spTree>
    <p:extLst>
      <p:ext uri="{BB962C8B-B14F-4D97-AF65-F5344CB8AC3E}">
        <p14:creationId xmlns:p14="http://schemas.microsoft.com/office/powerpoint/2010/main" val="2588070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912DB3-2677-0D23-130C-159142125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B678B3-DD45-C513-D14A-83F3EAD06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Uczestnicy i uczestniczki spoza Lublina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F232E0-E344-8880-DDDE-43FBAA886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na festiwal </a:t>
            </a:r>
            <a:r>
              <a:rPr lang="pl-PL" sz="2400" b="1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przyjechało specjalnie</a:t>
            </a:r>
          </a:p>
          <a:p>
            <a:pPr>
              <a:lnSpc>
                <a:spcPct val="115000"/>
              </a:lnSpc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53,5% badanych z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Re:tradycji</a:t>
            </a: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75,1% badanych z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Carnavalu</a:t>
            </a: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na </a:t>
            </a:r>
            <a:r>
              <a:rPr lang="pl-PL" sz="2400" b="1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co najmniej trzy dni 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zamierza zostać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48,7% badanych z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Re:tradycji</a:t>
            </a: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63,2%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badanych z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Carnavalu</a:t>
            </a: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32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7A5F96-33BA-D581-160F-17B3C64E4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C6C00C-CCB0-3E34-CC41-606F6AAAF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2017 vs 2023: wzrost zainteresowania </a:t>
            </a:r>
            <a:r>
              <a:rPr lang="pl-PL" sz="3200" kern="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usługami hotelarskimi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12B0E9-AEDC-7D55-21B7-9BFCF4268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noclegi w </a:t>
            </a:r>
            <a:r>
              <a:rPr lang="pl-PL" sz="2400" b="1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hotelach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około </a:t>
            </a:r>
            <a:r>
              <a:rPr lang="pl-PL" sz="2400" b="1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dwukrotny wzrost 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zainteresowania 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na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 (2017: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</a:rPr>
              <a:t>12,6% -&gt; 2023: 23,4%)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 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na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 (2017: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12,5% -&gt; 2023: 31,8%)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</a:rPr>
              <a:t>noclegi w </a:t>
            </a:r>
            <a:r>
              <a:rPr lang="pl-PL" sz="2400" b="1" dirty="0">
                <a:effectLst/>
                <a:latin typeface="Helvetica" pitchFamily="2" charset="0"/>
                <a:ea typeface="Times New Roman" panose="02020603050405020304" pitchFamily="18" charset="0"/>
              </a:rPr>
              <a:t>apartamentach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b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około </a:t>
            </a:r>
            <a:r>
              <a:rPr lang="pl-PL" sz="2400" b="1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dwukrotny wzrost 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zainteresowania 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na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 (2017: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</a:rPr>
              <a:t>12,6% -&gt; 2023 22,7%)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 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na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Carnavale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 (2017: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12,5% -&gt; 2023: 28,1%)</a:t>
            </a:r>
          </a:p>
        </p:txBody>
      </p:sp>
    </p:spTree>
    <p:extLst>
      <p:ext uri="{BB962C8B-B14F-4D97-AF65-F5344CB8AC3E}">
        <p14:creationId xmlns:p14="http://schemas.microsoft.com/office/powerpoint/2010/main" val="963604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2CB25B-570E-ADCC-56B1-5AE60C003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EB824C-FA77-E260-DCB6-62D9E70E8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ponadto w 2023 roku: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C0A91D-C1D7-EF6F-B4DF-8E65C44EC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niemal 80% 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badanych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zamierzało pójść do restauracji </a:t>
            </a:r>
            <a:b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(77,9%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Re:tradycja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; 78,1%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Carnaval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)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ok. 50% - pójść do pubu lub baru </a:t>
            </a:r>
            <a:b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(49,4%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Re:tradycja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; 50,0%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Carnaval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)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ponad 30% - pójść do muzeum 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(36,4%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Re:tradycja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; 33,3%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Carnaval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)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ponad 20% - zrobić zakupy w centrum handlowym</a:t>
            </a:r>
            <a:b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(20,1%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Re:tradycja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; 24,5%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Carnaval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01261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3A9BD-57D7-850A-46FD-274125B30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F83DD86-D898-B0D6-8830-83C4ADB2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022813"/>
          </a:xfrm>
        </p:spPr>
        <p:txBody>
          <a:bodyPr>
            <a:normAutofit/>
          </a:bodyPr>
          <a:lstStyle/>
          <a:p>
            <a:r>
              <a:rPr lang="pl-PL" dirty="0">
                <a:latin typeface="Helvetica" pitchFamily="2" charset="0"/>
              </a:rPr>
              <a:t>Wpływ wizerunkowy</a:t>
            </a:r>
            <a:br>
              <a:rPr lang="pl-PL" dirty="0">
                <a:latin typeface="Helvetica" pitchFamily="2" charset="0"/>
              </a:rPr>
            </a:br>
            <a:endParaRPr lang="pl-PL" dirty="0">
              <a:latin typeface="Helvetica" pitchFamily="2" charset="0"/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751EE4A2-B33E-5F93-A723-D84601A46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115" y="3222885"/>
            <a:ext cx="10515600" cy="2881755"/>
          </a:xfrm>
        </p:spPr>
        <p:txBody>
          <a:bodyPr>
            <a:normAutofit/>
          </a:bodyPr>
          <a:lstStyle/>
          <a:p>
            <a:pPr marL="457200">
              <a:lnSpc>
                <a:spcPct val="150000"/>
              </a:lnSpc>
              <a:tabLst>
                <a:tab pos="228600" algn="l"/>
                <a:tab pos="449580" algn="l"/>
              </a:tabLst>
            </a:pPr>
            <a:r>
              <a:rPr lang="pl-PL" sz="3200" dirty="0" err="1">
                <a:solidFill>
                  <a:schemeClr val="tx1"/>
                </a:solidFill>
                <a:latin typeface="Helvetica" pitchFamily="2" charset="0"/>
              </a:rPr>
              <a:t>Re:tradycja</a:t>
            </a:r>
            <a:r>
              <a:rPr lang="pl-PL" sz="3200" dirty="0">
                <a:solidFill>
                  <a:schemeClr val="tx1"/>
                </a:solidFill>
                <a:latin typeface="Helvetica" pitchFamily="2" charset="0"/>
              </a:rPr>
              <a:t> i </a:t>
            </a:r>
            <a:r>
              <a:rPr lang="pl-PL" sz="3200" dirty="0" err="1">
                <a:solidFill>
                  <a:schemeClr val="tx1"/>
                </a:solidFill>
                <a:latin typeface="Helvetica" pitchFamily="2" charset="0"/>
              </a:rPr>
              <a:t>Carnaval</a:t>
            </a:r>
            <a:r>
              <a:rPr lang="pl-PL" sz="3200" dirty="0">
                <a:solidFill>
                  <a:schemeClr val="tx1"/>
                </a:solidFill>
                <a:latin typeface="Helvetica" pitchFamily="2" charset="0"/>
              </a:rPr>
              <a:t> wzmacniają pozytywny obraz miasta w oczach mieszkańców i osób przyjezdnych</a:t>
            </a:r>
          </a:p>
        </p:txBody>
      </p:sp>
    </p:spTree>
    <p:extLst>
      <p:ext uri="{BB962C8B-B14F-4D97-AF65-F5344CB8AC3E}">
        <p14:creationId xmlns:p14="http://schemas.microsoft.com/office/powerpoint/2010/main" val="4097507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EA6AFA-4A16-7806-A362-E93BEEB8B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712417-7857-222A-89F1-54FB1AFC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Festiwale jako źródło dumy z Lublina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197F87-68FC-FF55-CC15-879109ED6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Re:tradycja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sprawia, że jestem dumny/a z Lublina //// że mieszkańcy Lublina mogą być dumni ze swojego miasta”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89,6% zgód wśród badanych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83,4% zgód wśród badanych na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Carnavalu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okazje do pokazania miasta znajomym i rodzinie z całej Polski</a:t>
            </a: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osoby niemające związków z Lublinem organizują wtedy ogólnopolskie „zjazdy” rodzinne i towarzyskie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100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96F7F9-6AD5-20E6-E2EA-7B30FF80F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D4E99E-9532-2060-13B8-EF59EEC8D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Re:tradycja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ściśle spleciona z „esencją lubelskości”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873686-59AA-4037-4847-66C9DB146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czyli: pięknem Starego Miasta, przytulnością oraz kultywowaniem dawnych tradycji (co z kolei jest nieobecne w wielu innych rejonach Polski)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pl-PL" sz="2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Jarmark jest naturalną konsekwencją lubelskości. Nie jest czymś przyklejonym, nie jest czymś wymyślonym, nie jest czymś narzuconym, to nie jest </a:t>
            </a:r>
            <a:r>
              <a:rPr lang="pl-PL" sz="2400" i="1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Sharm</a:t>
            </a:r>
            <a:r>
              <a:rPr lang="pl-PL" sz="2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pl-PL" sz="2400" i="1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Sheik</a:t>
            </a:r>
            <a:r>
              <a:rPr lang="pl-PL" sz="2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To jest po prostu naturalna konsekwencja położenia i historii Lublina. Jest wpisany w tkankę miejską i przynależy, moim zdaniem, do DNA miasta.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(kobieta, mieszka w Poznaniu, była na co najmniej czterech edycjach festiwalu)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30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560C7-7B3D-2D31-30FE-38F543937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9128FDE-337C-77EB-8681-2C556D40E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022813"/>
          </a:xfrm>
        </p:spPr>
        <p:txBody>
          <a:bodyPr>
            <a:normAutofit/>
          </a:bodyPr>
          <a:lstStyle/>
          <a:p>
            <a:r>
              <a:rPr lang="pl-PL" dirty="0">
                <a:latin typeface="Helvetica" pitchFamily="2" charset="0"/>
              </a:rPr>
              <a:t>Wpływ społeczny</a:t>
            </a:r>
            <a:br>
              <a:rPr lang="pl-PL" dirty="0">
                <a:latin typeface="Helvetica" pitchFamily="2" charset="0"/>
              </a:rPr>
            </a:br>
            <a:endParaRPr lang="pl-PL" dirty="0">
              <a:latin typeface="Helvetica" pitchFamily="2" charset="0"/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DB42B42-CE15-C69D-0746-DFE6895CC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3132944"/>
            <a:ext cx="10515600" cy="28817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Re:tradycja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oraz </a:t>
            </a: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zbliżają ludzi i wytwarzają efemeryczne wspólnoty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60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570A9-5517-68D3-D043-9506D4A7A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49A0FB-97D2-B03F-0555-B3B4B13A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kim spędza się festiwale?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02BA30-C2B2-70EA-328F-4A8D1213F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z mężem/żoną lub partnerem/partnerką – ok. 45% dla każdego z festiwali </a:t>
            </a: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ze znajomymi – 36,2% 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dla </a:t>
            </a:r>
            <a:r>
              <a:rPr lang="pl-PL" sz="24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 //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40,7% dla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Carnavalu</a:t>
            </a: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z dziećmi – 35,2% // 39,4%</a:t>
            </a: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jestem tu sam/a – 8,2% // 5,8% </a:t>
            </a: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z rodzicami i rodziną – 6,2% // 4,5%</a:t>
            </a: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552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A56085-8C88-478F-9CD7-33459FEB2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D8AA2F-2162-17E2-2FE9-4CB7E80A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Festiwale a sieci społeczne uczestnikó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i uczestniczek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203693-ED1C-374B-C7CF-B41BB826E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Jest w tym Starym Mieście w Lublinie i w tym Jarmarku coś takiego, że nawet nie trzeba się umawiać ze znajomymi, żeby na nich wpaść.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(kobieta, mieszka w Białymstoku, była na co najmniej czterech edycjach festiwalu)</a:t>
            </a: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podtrzymywanie kontaktów z osobami, z którymi nie widujemy się na co dzień – spoza naszych kręgów rodzinnych czy towarzyskich – jest kluczowe z punktu widzenia naszego funkcjonowania w sieciach społecznych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969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221EE7-5808-33BF-1F5C-C2F922FCD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CB73D6-3E07-F1B3-3E7C-0657F2A98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kern="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Poczucie wspólnoty z innymi uczestnikami </a:t>
            </a:r>
            <a:br>
              <a:rPr lang="pl-PL" sz="3200" kern="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</a:br>
            <a:r>
              <a:rPr lang="pl-PL" sz="3200" kern="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i uczestniczkami</a:t>
            </a:r>
            <a:r>
              <a:rPr lang="pl-PL" sz="3200" dirty="0">
                <a:effectLst/>
                <a:latin typeface="Helvetica" pitchFamily="2" charset="0"/>
              </a:rPr>
              <a:t> na </a:t>
            </a:r>
            <a:r>
              <a:rPr lang="pl-PL" sz="3200" dirty="0" err="1">
                <a:effectLst/>
                <a:latin typeface="Helvetica" pitchFamily="2" charset="0"/>
              </a:rPr>
              <a:t>Carnavale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3BD80B-93F4-0022-C86F-41AF9E823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doświadczenie przebywania „wśród tak wielu uśmiechniętych ludzi” -&gt; wniosek, że mamy więcej wspólnego niż na co dzień się nam wydaje -&gt; poczucie funkcjonowania w efemerycznej wspólnocie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2400" i="1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sz="2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Skoro cały Lublin i bardzo duża część mieszkańców jest w stanie znaleźć się na jednym festiwalu, w tym samym celu, to może są też jakieś rzeczy, które nas łączą, a nie tylko dzielą.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(kobieta, mieszka w Lublinie, była na co najmniej czterech edycjach festiwalu)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09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EEF8F-06FC-7E75-D286-CBA9BD39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CBA5BE0-C2EA-7F47-3C62-44FA69601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022813"/>
          </a:xfrm>
        </p:spPr>
        <p:txBody>
          <a:bodyPr>
            <a:normAutofit/>
          </a:bodyPr>
          <a:lstStyle/>
          <a:p>
            <a:r>
              <a:rPr lang="pl-PL" dirty="0">
                <a:latin typeface="Helvetica" pitchFamily="2" charset="0"/>
              </a:rPr>
              <a:t>Wpływ kulturowy</a:t>
            </a:r>
            <a:br>
              <a:rPr lang="pl-PL" dirty="0">
                <a:latin typeface="Helvetica" pitchFamily="2" charset="0"/>
              </a:rPr>
            </a:br>
            <a:endParaRPr lang="pl-PL" dirty="0">
              <a:latin typeface="Helvetica" pitchFamily="2" charset="0"/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7EA3FF89-B200-2EB9-20F4-D29336036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806" y="3117954"/>
            <a:ext cx="10515600" cy="2881755"/>
          </a:xfrm>
        </p:spPr>
        <p:txBody>
          <a:bodyPr>
            <a:normAutofit/>
          </a:bodyPr>
          <a:lstStyle/>
          <a:p>
            <a:pPr marL="457200">
              <a:lnSpc>
                <a:spcPct val="150000"/>
              </a:lnSpc>
              <a:tabLst>
                <a:tab pos="228600" algn="l"/>
                <a:tab pos="449580" algn="l"/>
              </a:tabLst>
            </a:pP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Festiwale jako przestrzenie odkryć oraz silnych doznań estetycznych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874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C9A2AA-11BF-7C7C-E677-2DCBBE79E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0B19C0-8A04-602A-EB5C-24AFCA39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Re:tradycja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sprawia, że tradycje są żywe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AD473F-C72F-4DD2-CA01-D651F7A34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udział w </a:t>
            </a:r>
            <a:r>
              <a:rPr lang="pl-PL" sz="2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jest dla wielu osób odkryciem na nowo kultury i sztuki ludowej</a:t>
            </a:r>
          </a:p>
          <a:p>
            <a:pPr marL="0" indent="0">
              <a:lnSpc>
                <a:spcPct val="115000"/>
              </a:lnSpc>
              <a:buNone/>
            </a:pPr>
            <a:endParaRPr lang="pl-PL" sz="2200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ramac</a:t>
            </a:r>
            <a:r>
              <a:rPr lang="pl-PL" sz="2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pl-PL" sz="2200" dirty="0" err="1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 miejsce przekaz konkretnych umiejętności i technik, które następnie są rozpowszechniane wśród kolejnych osób – własnych dzieci, uczestników i uczestniczek zajęć w świetlicach w całej Polsce</a:t>
            </a:r>
          </a:p>
          <a:p>
            <a:pPr marL="0" indent="0">
              <a:lnSpc>
                <a:spcPct val="115000"/>
              </a:lnSpc>
              <a:buNone/>
            </a:pPr>
            <a:endParaRPr lang="pl-PL" sz="22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kontakt ze sztuką i kulturą ludową wiąże się z silnymi przeżyciami duchowymi: poczuciem ciągłości z przeszłością oraz odpowiedzialnością za podtrzymywanie tradycji</a:t>
            </a:r>
            <a:endParaRPr lang="pl-PL" sz="2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923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F5043-8CB7-929A-6ACB-7CFACD5BC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EE5E09-784D-0CCC-2375-B419EFE6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Re:tradycja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jako przestrzeń odkryć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A61F00-8958-4F4D-9B11-1C5B95C3B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664075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75,4% osób badanych ankietą stwierdziło, że dzięki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uczestniczy w wydarzeniach, w których normalnie nie wzięłoby udziału</a:t>
            </a:r>
            <a:endParaRPr lang="pl-PL" sz="2400" i="1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Wiedziałam, że są tutaj ludzie otwarci, mądrzy, że tutaj nikt nie udaje, że tutaj nie ma jakiegoś blichtru</a:t>
            </a:r>
            <a:r>
              <a:rPr lang="pl-PL" sz="2400" b="1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Że tu się właśnie dużo rzeczy próbuje pierwszy raz</a:t>
            </a:r>
            <a:r>
              <a:rPr lang="pl-PL" sz="2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(…) </a:t>
            </a:r>
            <a:r>
              <a:rPr lang="pl-PL" sz="2400" b="1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nikt nikogo nie wyśmiewa, nikt nikogo nie poucza</a:t>
            </a:r>
            <a:r>
              <a:rPr lang="pl-PL" sz="2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(…) dawało mi to duże poczucie bezpieczeństwa, </a:t>
            </a:r>
            <a:r>
              <a:rPr lang="pl-PL" sz="2400" b="1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duże poczucie, że właśnie mogę spróbować i nikt mnie nie będzie oceniał.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(kobieta, mieszka w dużym mieście wojewódzkim, była na co najmniej czterech edycjach festiwalu)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167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340D1-9221-C080-03FB-BB634CE5D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098386-C15F-6F38-9123-DB16A68D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jako przestrzeń odkryć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B8F6E0-B097-C06D-C924-AAF95B62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9"/>
            <a:ext cx="10320727" cy="3681412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Aft>
                <a:spcPts val="500"/>
              </a:spcAft>
              <a:buNone/>
            </a:pPr>
            <a:r>
              <a:rPr lang="pl-PL" sz="2400" dirty="0"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la 81,8% publiczności </a:t>
            </a:r>
            <a:r>
              <a:rPr lang="pl-PL" sz="2400" dirty="0" err="1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Carnaval</a:t>
            </a: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jest wydarzeniem, w którym normalnie nie wzięliby udziału</a:t>
            </a:r>
            <a:endParaRPr lang="pl-PL" sz="2400" dirty="0">
              <a:latin typeface="Helvetica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4000"/>
              </a:lnSpc>
              <a:spcAft>
                <a:spcPts val="500"/>
              </a:spcAft>
              <a:buNone/>
            </a:pP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udział w </a:t>
            </a:r>
            <a:r>
              <a:rPr lang="pl-PL" sz="2400" dirty="0" err="1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Carnavale</a:t>
            </a: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dla wielu osób jest odkryciem, że cyrk może być sztuką – i jednym z rzadkich momentów, gdy mają ze sztuką kontakt</a:t>
            </a:r>
          </a:p>
          <a:p>
            <a:pPr marL="0" indent="0">
              <a:lnSpc>
                <a:spcPct val="114000"/>
              </a:lnSpc>
              <a:spcAft>
                <a:spcPts val="500"/>
              </a:spcAft>
              <a:buNone/>
            </a:pPr>
            <a:r>
              <a:rPr lang="pl-PL" sz="2400" i="1" kern="100" dirty="0"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pl-PL" sz="2400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u jest </a:t>
            </a:r>
            <a:r>
              <a:rPr lang="pl-PL" sz="2400" b="1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świat magii i umiejętności</a:t>
            </a:r>
            <a:r>
              <a:rPr lang="pl-PL" sz="2400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, których ja nie mam. (…). To jest inny świat, do którego ja wiem, że nie wejdę, ja wiem, że go nie poczuję, bo to nie jest mój świat, ale </a:t>
            </a:r>
            <a:r>
              <a:rPr lang="pl-PL" sz="2400" b="1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jestem ciekawa tego świata</a:t>
            </a:r>
            <a:r>
              <a:rPr lang="pl-PL" sz="2400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. I począwszy od żonglerów, tutaj mamy chodzenie po linie, taniec ognia i te przedstawienia</a:t>
            </a:r>
            <a:r>
              <a:rPr lang="pl-PL" sz="2400" i="1" kern="100" dirty="0"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..</a:t>
            </a:r>
            <a:r>
              <a:rPr lang="pl-PL" sz="2400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l-PL" sz="2400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(kobieta, mieszka w Lublinie, była na co najmniej siedmiu edycjach festiwalu)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702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F7B44-DC4B-ECF3-009E-5896D3542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30CFE1-CB88-C801-4D1B-A734858A7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Potencjał edukacyjny festiwali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7BAA38-7BE3-F278-A650-2D0EB00A9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 wcześniej dzieci traktują kulturę i sztukę jako coś, co po prostu „robi się” w czasie wolnym i z rodzicami, tym większa szansa, że w przyszłości same staną się członkami i członkiniami publiczności kulturalnej</a:t>
            </a: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dla rodziców festiwale są narzędziem kształtowania horyzontu aspiracji oraz gustu estetycznego u swoich dzieci</a:t>
            </a:r>
            <a:endParaRPr lang="pl-PL" sz="2400" dirty="0"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932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257FB-3B75-5DAD-73B3-A266A052E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DF850C-EB21-C377-CDD4-DEC3D4B78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Helvetica" pitchFamily="2" charset="0"/>
              </a:rPr>
              <a:t>Kształtowanie horyzontów aspiracji u dzieci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6A466E-4BAE-C9D5-8DF3-DCE7122AF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460942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500"/>
              </a:spcAft>
              <a:buNone/>
            </a:pPr>
            <a:r>
              <a:rPr lang="pl-PL" sz="2400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 jest motywujące, przede wszystkim dla dzieci… Że można coś innego, można coś więcej. (…) Zależy mi, żeby pokazać alternatywy, że się da, bo tego nie zobaczy na zwykłej, swojej ulicy. I takie właśnie zarażanie – że jest w świecie </a:t>
            </a:r>
            <a:r>
              <a:rPr lang="pl-PL" sz="2400" b="1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coś więcej niż jakaś tam plaża na Malediwach</a:t>
            </a:r>
            <a:r>
              <a:rPr lang="pl-PL" sz="2400" i="1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, na której tylko się leży i nic więcej nie ma poza oceanem. A tu można z rogu na rok przejść i zobaczyć coś ciekawego, coś, co człowieku buduje, co w nim pracuje i rozwija na przyszłość. </a:t>
            </a:r>
            <a:r>
              <a:rPr lang="pl-PL" sz="2400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(wywiad na temat </a:t>
            </a:r>
            <a:r>
              <a:rPr lang="pl-PL" sz="2400" kern="100" dirty="0" err="1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Carnavalu</a:t>
            </a:r>
            <a:r>
              <a:rPr lang="pl-PL" sz="2400" kern="1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Sztukmistrzów, kobieta, mieszka w jednej z miejscowości na Śląsku, była na dwóch edycjach festiwalu)</a:t>
            </a: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61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38F6F1-CC0F-A059-4E64-56F7EC33B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5DE7D3-319C-E0D7-FCB8-29D84F97D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5252"/>
            <a:ext cx="10515600" cy="540171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buNone/>
            </a:pPr>
            <a:endParaRPr lang="pl-PL" sz="3200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</a:rPr>
              <a:t>ok. 80% publiczności na obydwu festiwalach twierdzi, że weźmie w nich udział w kolejnym roku </a:t>
            </a:r>
            <a:endParaRPr lang="pl-PL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(79,9% na </a:t>
            </a: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83,4% na </a:t>
            </a: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Carnavale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32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2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ok. 95% 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badanych poleciłoby je swoim znajomym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2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94,1% na </a:t>
            </a: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Re:tradycji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95,6% na </a:t>
            </a:r>
            <a:r>
              <a:rPr lang="pl-PL" sz="32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Carnavale</a:t>
            </a: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)</a:t>
            </a:r>
            <a:endParaRPr lang="pl-PL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022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8F2E00-BDE5-F644-5582-FE363F208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BB91C3-EEAA-E9B0-0184-E449E4A6A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lnSpc>
                <a:spcPct val="115000"/>
              </a:lnSpc>
              <a:tabLst>
                <a:tab pos="228600" algn="l"/>
                <a:tab pos="449580" algn="l"/>
              </a:tabLst>
            </a:pPr>
            <a:r>
              <a:rPr lang="pl-PL" sz="32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jednak</a:t>
            </a: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DD7024-FE8F-ECD7-7C28-DC31E8AC0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stali bywalcy wyraźnie dostrzegają „kurczenie się” obydwu festiwali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budżet festiwali w 2023 roku były niższe niż w 2017, przy stałych wzrostach cen i spadku wartości pieniądza</a:t>
            </a: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2400" dirty="0">
              <a:solidFill>
                <a:srgbClr val="000000"/>
              </a:solidFill>
              <a:effectLst/>
              <a:latin typeface="Helvetica" pitchFamily="2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dalsze niedofinansowanie grozi spadkiem jakości programu i utratą publiczności, wraz ze wszystkimi pozytywnymi efektami, jakie festiwale niosą ze sobą wśród swoich uczestników i uczestniczek oraz w mieście</a:t>
            </a: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79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55A40B-C581-8708-23BF-E3362BB1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Helvetica" pitchFamily="2" charset="0"/>
              </a:rPr>
              <a:t>Wielkości budżetów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FBA9DF-6D78-CD1A-D592-6FADE455A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6041"/>
            <a:ext cx="10515600" cy="4610922"/>
          </a:xfrm>
        </p:spPr>
        <p:txBody>
          <a:bodyPr>
            <a:noAutofit/>
          </a:bodyPr>
          <a:lstStyle/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pl-PL" sz="2400" b="1" dirty="0" err="1">
                <a:latin typeface="Helvetica" pitchFamily="2" charset="0"/>
              </a:rPr>
              <a:t>Carnaval</a:t>
            </a:r>
            <a:r>
              <a:rPr lang="pl-PL" sz="2400" b="1" dirty="0">
                <a:latin typeface="Helvetica" pitchFamily="2" charset="0"/>
              </a:rPr>
              <a:t> Sztukmistrzów</a:t>
            </a: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pl-PL" sz="1600" dirty="0">
                <a:latin typeface="Helvetica" pitchFamily="2" charset="0"/>
              </a:rPr>
              <a:t>2017: 1 177 852 zł</a:t>
            </a:r>
            <a:br>
              <a:rPr lang="pl-PL" sz="1600" dirty="0">
                <a:latin typeface="Helvetica" pitchFamily="2" charset="0"/>
              </a:rPr>
            </a:br>
            <a:r>
              <a:rPr lang="pl-PL" sz="1600" dirty="0">
                <a:latin typeface="Helvetica" pitchFamily="2" charset="0"/>
              </a:rPr>
              <a:t>2017: podniesiona o inflację = 1 705 835</a:t>
            </a:r>
            <a:br>
              <a:rPr lang="pl-PL" sz="1600" dirty="0">
                <a:latin typeface="Helvetica" pitchFamily="2" charset="0"/>
              </a:rPr>
            </a:br>
            <a:r>
              <a:rPr lang="pl-PL" sz="1600" dirty="0">
                <a:latin typeface="Helvetica" pitchFamily="2" charset="0"/>
              </a:rPr>
              <a:t>2023: 1 019 714 </a:t>
            </a:r>
            <a:br>
              <a:rPr lang="pl-PL" sz="2000" dirty="0">
                <a:latin typeface="Helvetica" pitchFamily="2" charset="0"/>
              </a:rPr>
            </a:br>
            <a:r>
              <a:rPr lang="pl-PL" sz="2400" b="1" dirty="0">
                <a:latin typeface="Helvetica" pitchFamily="2" charset="0"/>
              </a:rPr>
              <a:t>2023 vs 2017 </a:t>
            </a: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pl-PL" sz="2400" b="1" dirty="0">
                <a:latin typeface="Helvetica" pitchFamily="2" charset="0"/>
              </a:rPr>
              <a:t>59,8%</a:t>
            </a:r>
            <a:br>
              <a:rPr lang="pl-PL" sz="2400" b="1" dirty="0">
                <a:latin typeface="Helvetica" pitchFamily="2" charset="0"/>
              </a:rPr>
            </a:br>
            <a:br>
              <a:rPr lang="pl-PL" sz="2400" dirty="0">
                <a:latin typeface="Helvetica" pitchFamily="2" charset="0"/>
              </a:rPr>
            </a:br>
            <a:r>
              <a:rPr lang="pl-PL" sz="2400" b="1" dirty="0" err="1">
                <a:latin typeface="Helvetica" pitchFamily="2" charset="0"/>
              </a:rPr>
              <a:t>Re:tradycja</a:t>
            </a:r>
            <a:r>
              <a:rPr lang="pl-PL" sz="2400" b="1" dirty="0">
                <a:latin typeface="Helvetica" pitchFamily="2" charset="0"/>
              </a:rPr>
              <a:t> – Jarmark Jagielloński</a:t>
            </a:r>
            <a:br>
              <a:rPr lang="pl-PL" sz="2400" dirty="0">
                <a:latin typeface="Helvetica" pitchFamily="2" charset="0"/>
              </a:rPr>
            </a:br>
            <a:r>
              <a:rPr lang="pl-PL" sz="1600" dirty="0">
                <a:latin typeface="Helvetica" pitchFamily="2" charset="0"/>
              </a:rPr>
              <a:t>2017: 962 244</a:t>
            </a:r>
            <a:br>
              <a:rPr lang="pl-PL" sz="1600" dirty="0">
                <a:latin typeface="Helvetica" pitchFamily="2" charset="0"/>
              </a:rPr>
            </a:br>
            <a:r>
              <a:rPr lang="pl-PL" sz="1600" dirty="0">
                <a:latin typeface="Helvetica" pitchFamily="2" charset="0"/>
              </a:rPr>
              <a:t>2017: podniesiona o inflację 1 396 372</a:t>
            </a:r>
            <a:br>
              <a:rPr lang="pl-PL" sz="1600" dirty="0">
                <a:latin typeface="Helvetica" pitchFamily="2" charset="0"/>
              </a:rPr>
            </a:br>
            <a:r>
              <a:rPr lang="pl-PL" sz="1600" dirty="0">
                <a:latin typeface="Helvetica" pitchFamily="2" charset="0"/>
              </a:rPr>
              <a:t>2023: 772 127 zł</a:t>
            </a: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pl-PL" sz="2400" b="1" dirty="0">
                <a:latin typeface="Helvetica" pitchFamily="2" charset="0"/>
              </a:rPr>
              <a:t>2023 vs 2017 </a:t>
            </a: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pl-PL" sz="2400" b="1" dirty="0">
                <a:latin typeface="Helvetica" pitchFamily="2" charset="0"/>
              </a:rPr>
              <a:t>55,3%</a:t>
            </a:r>
          </a:p>
        </p:txBody>
      </p:sp>
    </p:spTree>
    <p:extLst>
      <p:ext uri="{BB962C8B-B14F-4D97-AF65-F5344CB8AC3E}">
        <p14:creationId xmlns:p14="http://schemas.microsoft.com/office/powerpoint/2010/main" val="2825706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80322" y="1043609"/>
            <a:ext cx="9773478" cy="51333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400" dirty="0">
                <a:latin typeface="Helvetica" pitchFamily="2" charset="0"/>
              </a:rPr>
              <a:t>Zespół badawczy:</a:t>
            </a:r>
          </a:p>
          <a:p>
            <a:pPr marL="0" indent="0">
              <a:buNone/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Aleksandra Kołtun (Badania do działania, </a:t>
            </a:r>
            <a:r>
              <a:rPr lang="pl-PL" sz="2400" dirty="0" err="1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aleksandra.koltun@gmail.com</a:t>
            </a: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Anastazja Szuła, Małgorzata Klimkowska, Oskar Adamus</a:t>
            </a:r>
          </a:p>
          <a:p>
            <a:pPr marL="0" indent="0">
              <a:buNone/>
            </a:pPr>
            <a:endParaRPr lang="pl-PL" sz="2400" dirty="0"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Zespół odpowiedzialny za zebranie danych: </a:t>
            </a:r>
          </a:p>
          <a:p>
            <a:pPr marL="0" indent="0"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Aleksandra Kołtun, Maja Adamczyk, Julia Adamowicz, Dawid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Arabasz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, </a:t>
            </a: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Aleksandra Budzyńska,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Filip Ciszek, Szymon Karpiński, </a:t>
            </a: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Wioletta </a:t>
            </a:r>
            <a:r>
              <a:rPr lang="pl-PL" sz="2400" dirty="0" err="1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Kolatorowicz</a:t>
            </a: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Mateusz Kowalczyk, Michał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Kutkovyi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, Michał Kwiecień, Mateusz Matuszewski, Damian Popiołek, Magdalena Sitarska, Dominik Skrzypiec, Aleksandra Strus, Julita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Walenkiewicz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, Julia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Wintmiller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, Julia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Worlicka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, </a:t>
            </a:r>
            <a:r>
              <a:rPr lang="pl-PL" sz="2400" dirty="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Daniel </a:t>
            </a:r>
            <a:r>
              <a:rPr lang="pl-PL" sz="2400" dirty="0" err="1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Yevdokymov</a:t>
            </a:r>
            <a:r>
              <a:rPr lang="pl-PL" sz="2400">
                <a:effectLst/>
                <a:latin typeface="Helvetica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l-PL" sz="240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Wiktoria </a:t>
            </a: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Zięba</a:t>
            </a:r>
            <a:endParaRPr lang="pl-PL" sz="2400" dirty="0">
              <a:solidFill>
                <a:srgbClr val="000000"/>
              </a:solidFill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400" dirty="0">
              <a:latin typeface="Helvetica" pitchFamily="2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Współpraca: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Zespół badawczy ds. Diagnoz i Analiz Polityk Miejskich „UMCS </a:t>
            </a:r>
            <a:r>
              <a:rPr lang="pl-PL" sz="2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CityLab</a:t>
            </a: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319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B0C82-9FC9-722C-7618-757D45B7B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BBEB24-7D77-D129-86EF-1AD1DC2CD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261" y="1043609"/>
            <a:ext cx="9773478" cy="513335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pl-PL" sz="4100" dirty="0" err="1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pl-PL" sz="41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pl-PL" sz="4100" dirty="0" err="1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warsztatykultury.pl</a:t>
            </a:r>
            <a:r>
              <a:rPr lang="pl-PL" sz="41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/badania/</a:t>
            </a:r>
            <a:endParaRPr lang="pl-PL" sz="26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raport z badań AD 2024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streszczenia w języku polskim i angielskim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komentarz w tekście łatwym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raporty z badań AD 2017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narzędzia badawcze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pl-PL" sz="3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dane ilościowe + transkrypcje wywiadów</a:t>
            </a:r>
          </a:p>
          <a:p>
            <a:pPr marL="0" indent="0" algn="ctr">
              <a:lnSpc>
                <a:spcPct val="115000"/>
              </a:lnSpc>
              <a:buNone/>
            </a:pPr>
            <a:endParaRPr lang="pl-PL" sz="24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pl-PL" sz="3200" dirty="0"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51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5F265-0FD7-9FF6-46D3-82D5730FA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FDE1B2-8B3A-C977-2178-8E63F6F0E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322" y="1043609"/>
            <a:ext cx="9773478" cy="5133354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4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Zrealizowano w ramach grantów z Krajowego Planu Odbudowy i Zwiększenia Odporności Komponent: Odporność i Konkurencyjność Gospodarki; Inwestycja A2.5.1: Program wspierania działalności podmiotów sektora kultury i przemysłów kreatywnych na rzecz stymulowania ich rozwoju (KPO dla Kultury).</a:t>
            </a:r>
          </a:p>
        </p:txBody>
      </p:sp>
      <p:pic>
        <p:nvPicPr>
          <p:cNvPr id="2" name="Obraz 1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1C7DD874-2F1B-6E1D-3D31-29536184C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559" y="3429000"/>
            <a:ext cx="76581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0195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1961</Words>
  <Application>Microsoft Macintosh PowerPoint</Application>
  <PresentationFormat>Panoramiczny</PresentationFormat>
  <Paragraphs>155</Paragraphs>
  <Slides>30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Helvetica</vt:lpstr>
      <vt:lpstr>Times New Roman</vt:lpstr>
      <vt:lpstr>Motyw pakietu Office</vt:lpstr>
      <vt:lpstr>Wpływ festiwali na rozwój miast i społeczności. Najważniejsze wnioski z badań publiczności Carnavalu Sztukmistrzów  oraz Re:tradycji - Jarmarku Jagiellońskiego</vt:lpstr>
      <vt:lpstr>Metodologia badawcza</vt:lpstr>
      <vt:lpstr>Publiczność Carnavalu oraz Re:tradycji</vt:lpstr>
      <vt:lpstr>Publiczność Carnavalu oraz Re:tradycji</vt:lpstr>
      <vt:lpstr>Publiczność Carnavalu oraz Re:tradycji</vt:lpstr>
      <vt:lpstr>Publiczność po-pandemiczna?</vt:lpstr>
      <vt:lpstr>Wpływ ekonomiczny </vt:lpstr>
      <vt:lpstr>Uczestnicy i uczestniczki spoza Lublina</vt:lpstr>
      <vt:lpstr>Uczestnicy i uczestniczki spoza Lublina</vt:lpstr>
      <vt:lpstr>2017 vs 2023: wzrost zainteresowania usługami hotelarskimi</vt:lpstr>
      <vt:lpstr>ponadto w 2023 roku:</vt:lpstr>
      <vt:lpstr>Wpływ wizerunkowy </vt:lpstr>
      <vt:lpstr>Festiwale jako źródło dumy z Lublina</vt:lpstr>
      <vt:lpstr>Re:tradycja ściśle spleciona z „esencją lubelskości”</vt:lpstr>
      <vt:lpstr>Wpływ społeczny </vt:lpstr>
      <vt:lpstr>Z kim spędza się festiwale?</vt:lpstr>
      <vt:lpstr>Festiwale a sieci społeczne uczestników i uczestniczek</vt:lpstr>
      <vt:lpstr>Poczucie wspólnoty z innymi uczestnikami  i uczestniczkami na Carnavale</vt:lpstr>
      <vt:lpstr>Wpływ kulturowy </vt:lpstr>
      <vt:lpstr>Re:tradycja sprawia, że tradycje są żywe</vt:lpstr>
      <vt:lpstr>Re:tradycja jako przestrzeń odkryć</vt:lpstr>
      <vt:lpstr>Carnaval jako przestrzeń odkryć</vt:lpstr>
      <vt:lpstr>Potencjał edukacyjny festiwali</vt:lpstr>
      <vt:lpstr>Kształtowanie horyzontów aspiracji u dzieci</vt:lpstr>
      <vt:lpstr>Prezentacja programu PowerPoint</vt:lpstr>
      <vt:lpstr>… jednak</vt:lpstr>
      <vt:lpstr>Wielkości budżetów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p.skipirzepa</dc:creator>
  <cp:lastModifiedBy>Aleksandra Kołtun</cp:lastModifiedBy>
  <cp:revision>32</cp:revision>
  <dcterms:created xsi:type="dcterms:W3CDTF">2020-04-14T13:21:38Z</dcterms:created>
  <dcterms:modified xsi:type="dcterms:W3CDTF">2024-12-20T08:21:46Z</dcterms:modified>
</cp:coreProperties>
</file>